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744986"/>
            <a:ext cx="4869061" cy="27395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035969"/>
            <a:ext cx="7415927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452"/>
              </a:lnSpc>
              <a:buNone/>
            </a:pPr>
            <a:r>
              <a:rPr lang="en-US" sz="59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React Methods: An Introduction</a:t>
            </a:r>
            <a:endParaRPr lang="en-US" sz="5962" dirty="0"/>
          </a:p>
        </p:txBody>
      </p:sp>
      <p:sp>
        <p:nvSpPr>
          <p:cNvPr id="7" name="Text 2"/>
          <p:cNvSpPr/>
          <p:nvPr/>
        </p:nvSpPr>
        <p:spPr>
          <a:xfrm>
            <a:off x="6350437" y="4298871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React methods are functions that allow you to interact with components, manage data, and handle user interactions. This module will explore how to use React methods effectively.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6350437" y="578012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5787747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868716" y="5761673"/>
            <a:ext cx="275498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Mir Junaid Rasool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9" y="2464356"/>
            <a:ext cx="5001101" cy="330077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5533" y="958810"/>
            <a:ext cx="7010162" cy="538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45"/>
              </a:lnSpc>
              <a:buNone/>
            </a:pPr>
            <a:r>
              <a:rPr lang="en-US" sz="3396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Best Practices for React Methods</a:t>
            </a:r>
            <a:endParaRPr lang="en-US" sz="3396" dirty="0"/>
          </a:p>
        </p:txBody>
      </p:sp>
      <p:sp>
        <p:nvSpPr>
          <p:cNvPr id="7" name="Shape 2"/>
          <p:cNvSpPr/>
          <p:nvPr/>
        </p:nvSpPr>
        <p:spPr>
          <a:xfrm>
            <a:off x="6165533" y="2007037"/>
            <a:ext cx="436602" cy="43660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35435" y="2095976"/>
            <a:ext cx="96798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37"/>
              </a:lnSpc>
              <a:buNone/>
            </a:pPr>
            <a:r>
              <a:rPr lang="en-US" sz="20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037" dirty="0"/>
          </a:p>
        </p:txBody>
      </p:sp>
      <p:sp>
        <p:nvSpPr>
          <p:cNvPr id="9" name="Text 4"/>
          <p:cNvSpPr/>
          <p:nvPr/>
        </p:nvSpPr>
        <p:spPr>
          <a:xfrm>
            <a:off x="6796087" y="2007037"/>
            <a:ext cx="2473643" cy="26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2"/>
              </a:lnSpc>
              <a:buNone/>
            </a:pPr>
            <a:r>
              <a:rPr lang="en-US" sz="169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Functional Components</a:t>
            </a:r>
            <a:endParaRPr lang="en-US" sz="1698" dirty="0"/>
          </a:p>
        </p:txBody>
      </p:sp>
      <p:sp>
        <p:nvSpPr>
          <p:cNvPr id="10" name="Text 5"/>
          <p:cNvSpPr/>
          <p:nvPr/>
        </p:nvSpPr>
        <p:spPr>
          <a:xfrm>
            <a:off x="6796087" y="2392799"/>
            <a:ext cx="7155180" cy="621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Methods should be defined as functions within functional components. This promotes reusability and readability.</a:t>
            </a:r>
            <a:endParaRPr lang="en-US" sz="1528" dirty="0"/>
          </a:p>
        </p:txBody>
      </p:sp>
      <p:sp>
        <p:nvSpPr>
          <p:cNvPr id="11" name="Shape 6"/>
          <p:cNvSpPr/>
          <p:nvPr/>
        </p:nvSpPr>
        <p:spPr>
          <a:xfrm>
            <a:off x="6165533" y="3426023"/>
            <a:ext cx="436602" cy="43660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308169" y="3514963"/>
            <a:ext cx="151328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37"/>
              </a:lnSpc>
              <a:buNone/>
            </a:pPr>
            <a:r>
              <a:rPr lang="en-US" sz="20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037" dirty="0"/>
          </a:p>
        </p:txBody>
      </p:sp>
      <p:sp>
        <p:nvSpPr>
          <p:cNvPr id="13" name="Text 8"/>
          <p:cNvSpPr/>
          <p:nvPr/>
        </p:nvSpPr>
        <p:spPr>
          <a:xfrm>
            <a:off x="6796087" y="3426023"/>
            <a:ext cx="2156222" cy="26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2"/>
              </a:lnSpc>
              <a:buNone/>
            </a:pPr>
            <a:r>
              <a:rPr lang="en-US" sz="169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Immutability</a:t>
            </a:r>
            <a:endParaRPr lang="en-US" sz="1698" dirty="0"/>
          </a:p>
        </p:txBody>
      </p:sp>
      <p:sp>
        <p:nvSpPr>
          <p:cNvPr id="14" name="Text 9"/>
          <p:cNvSpPr/>
          <p:nvPr/>
        </p:nvSpPr>
        <p:spPr>
          <a:xfrm>
            <a:off x="6796087" y="3811786"/>
            <a:ext cx="7155180" cy="621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Methods should not directly modify state. Instead, they should create new copies of state, ensuring data consistency.</a:t>
            </a:r>
            <a:endParaRPr lang="en-US" sz="1528" dirty="0"/>
          </a:p>
        </p:txBody>
      </p:sp>
      <p:sp>
        <p:nvSpPr>
          <p:cNvPr id="15" name="Shape 10"/>
          <p:cNvSpPr/>
          <p:nvPr/>
        </p:nvSpPr>
        <p:spPr>
          <a:xfrm>
            <a:off x="6165533" y="4845010"/>
            <a:ext cx="436602" cy="43660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308765" y="4933950"/>
            <a:ext cx="150019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37"/>
              </a:lnSpc>
              <a:buNone/>
            </a:pPr>
            <a:r>
              <a:rPr lang="en-US" sz="20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037" dirty="0"/>
          </a:p>
        </p:txBody>
      </p:sp>
      <p:sp>
        <p:nvSpPr>
          <p:cNvPr id="17" name="Text 12"/>
          <p:cNvSpPr/>
          <p:nvPr/>
        </p:nvSpPr>
        <p:spPr>
          <a:xfrm>
            <a:off x="6796087" y="4845010"/>
            <a:ext cx="2156222" cy="26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2"/>
              </a:lnSpc>
              <a:buNone/>
            </a:pPr>
            <a:r>
              <a:rPr lang="en-US" sz="169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Clear Naming</a:t>
            </a:r>
            <a:endParaRPr lang="en-US" sz="1698" dirty="0"/>
          </a:p>
        </p:txBody>
      </p:sp>
      <p:sp>
        <p:nvSpPr>
          <p:cNvPr id="18" name="Text 13"/>
          <p:cNvSpPr/>
          <p:nvPr/>
        </p:nvSpPr>
        <p:spPr>
          <a:xfrm>
            <a:off x="6796087" y="5230773"/>
            <a:ext cx="7155180" cy="621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Methods should be named descriptively, reflecting their purpose. This improves code clarity and maintainability.</a:t>
            </a:r>
            <a:endParaRPr lang="en-US" sz="1528" dirty="0"/>
          </a:p>
        </p:txBody>
      </p:sp>
      <p:sp>
        <p:nvSpPr>
          <p:cNvPr id="19" name="Shape 14"/>
          <p:cNvSpPr/>
          <p:nvPr/>
        </p:nvSpPr>
        <p:spPr>
          <a:xfrm>
            <a:off x="6165533" y="6263997"/>
            <a:ext cx="436602" cy="43660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305074" y="6352937"/>
            <a:ext cx="157520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37"/>
              </a:lnSpc>
              <a:buNone/>
            </a:pPr>
            <a:r>
              <a:rPr lang="en-US" sz="203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037" dirty="0"/>
          </a:p>
        </p:txBody>
      </p:sp>
      <p:sp>
        <p:nvSpPr>
          <p:cNvPr id="21" name="Text 16"/>
          <p:cNvSpPr/>
          <p:nvPr/>
        </p:nvSpPr>
        <p:spPr>
          <a:xfrm>
            <a:off x="6796087" y="6263997"/>
            <a:ext cx="2479358" cy="269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2"/>
              </a:lnSpc>
              <a:buNone/>
            </a:pPr>
            <a:r>
              <a:rPr lang="en-US" sz="1698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Separation of Concerns</a:t>
            </a:r>
            <a:endParaRPr lang="en-US" sz="1698" dirty="0"/>
          </a:p>
        </p:txBody>
      </p:sp>
      <p:sp>
        <p:nvSpPr>
          <p:cNvPr id="22" name="Text 17"/>
          <p:cNvSpPr/>
          <p:nvPr/>
        </p:nvSpPr>
        <p:spPr>
          <a:xfrm>
            <a:off x="6796087" y="6649760"/>
            <a:ext cx="7155180" cy="621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Methods should be focused on specific tasks, adhering to the principle of separation of concerns. This promotes modularity and organization.</a:t>
            </a:r>
            <a:endParaRPr lang="en-US" sz="1528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267307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Methods as Props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57020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Passing Functions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4159925"/>
            <a:ext cx="5692735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Methods can be passed as props to child components, allowing for communication and data sharing. This enables dynamic behavior and enhances component reusability.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929" y="357020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Callback Functions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7623929" y="4159925"/>
            <a:ext cx="5692735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Methods often serve as callbacks, triggered by events within child components. These callbacks allow parent components to respond to actions initiated by child components.</a:t>
            </a:r>
            <a:endParaRPr lang="en-US" sz="1944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679" y="2530197"/>
            <a:ext cx="4907042" cy="31692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10697" y="823436"/>
            <a:ext cx="5147905" cy="6435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67"/>
              </a:lnSpc>
              <a:buNone/>
            </a:pPr>
            <a:r>
              <a:rPr lang="en-US" sz="405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Prop Types</a:t>
            </a:r>
            <a:endParaRPr lang="en-US" sz="4054" dirty="0"/>
          </a:p>
        </p:txBody>
      </p:sp>
      <p:sp>
        <p:nvSpPr>
          <p:cNvPr id="7" name="Shape 2"/>
          <p:cNvSpPr/>
          <p:nvPr/>
        </p:nvSpPr>
        <p:spPr>
          <a:xfrm>
            <a:off x="810697" y="2074902"/>
            <a:ext cx="521137" cy="521137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013460" y="2180987"/>
            <a:ext cx="115491" cy="30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2"/>
              </a:lnSpc>
              <a:buNone/>
            </a:pPr>
            <a:r>
              <a:rPr lang="en-US" sz="243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432" dirty="0"/>
          </a:p>
        </p:txBody>
      </p:sp>
      <p:sp>
        <p:nvSpPr>
          <p:cNvPr id="9" name="Text 4"/>
          <p:cNvSpPr/>
          <p:nvPr/>
        </p:nvSpPr>
        <p:spPr>
          <a:xfrm>
            <a:off x="1563410" y="2074902"/>
            <a:ext cx="2573893" cy="321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3"/>
              </a:lnSpc>
              <a:buNone/>
            </a:pPr>
            <a:r>
              <a:rPr lang="en-US" sz="202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Validation</a:t>
            </a:r>
            <a:endParaRPr lang="en-US" sz="2027" dirty="0"/>
          </a:p>
        </p:txBody>
      </p:sp>
      <p:sp>
        <p:nvSpPr>
          <p:cNvPr id="10" name="Text 5"/>
          <p:cNvSpPr/>
          <p:nvPr/>
        </p:nvSpPr>
        <p:spPr>
          <a:xfrm>
            <a:off x="1563410" y="2535555"/>
            <a:ext cx="6769894" cy="74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9"/>
              </a:lnSpc>
              <a:buNone/>
            </a:pPr>
            <a:r>
              <a:rPr lang="en-US" sz="182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Prop types provide a way to validate the data being passed to components. This helps prevent errors and ensures data consistency.</a:t>
            </a:r>
            <a:endParaRPr lang="en-US" sz="1824" dirty="0"/>
          </a:p>
        </p:txBody>
      </p:sp>
      <p:sp>
        <p:nvSpPr>
          <p:cNvPr id="11" name="Shape 6"/>
          <p:cNvSpPr/>
          <p:nvPr/>
        </p:nvSpPr>
        <p:spPr>
          <a:xfrm>
            <a:off x="810697" y="3768923"/>
            <a:ext cx="521137" cy="521137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980956" y="3875008"/>
            <a:ext cx="180618" cy="30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2"/>
              </a:lnSpc>
              <a:buNone/>
            </a:pPr>
            <a:r>
              <a:rPr lang="en-US" sz="243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432" dirty="0"/>
          </a:p>
        </p:txBody>
      </p:sp>
      <p:sp>
        <p:nvSpPr>
          <p:cNvPr id="13" name="Text 8"/>
          <p:cNvSpPr/>
          <p:nvPr/>
        </p:nvSpPr>
        <p:spPr>
          <a:xfrm>
            <a:off x="1563410" y="3768923"/>
            <a:ext cx="2573893" cy="321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3"/>
              </a:lnSpc>
              <a:buNone/>
            </a:pPr>
            <a:r>
              <a:rPr lang="en-US" sz="202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Documentation</a:t>
            </a:r>
            <a:endParaRPr lang="en-US" sz="2027" dirty="0"/>
          </a:p>
        </p:txBody>
      </p:sp>
      <p:sp>
        <p:nvSpPr>
          <p:cNvPr id="14" name="Text 9"/>
          <p:cNvSpPr/>
          <p:nvPr/>
        </p:nvSpPr>
        <p:spPr>
          <a:xfrm>
            <a:off x="1563410" y="4229576"/>
            <a:ext cx="6769894" cy="1111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9"/>
              </a:lnSpc>
              <a:buNone/>
            </a:pPr>
            <a:r>
              <a:rPr lang="en-US" sz="182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Prop types serve as clear documentation, informing developers about the expected data structure and types. This enhances code readability and maintainability.</a:t>
            </a:r>
            <a:endParaRPr lang="en-US" sz="1824" dirty="0"/>
          </a:p>
        </p:txBody>
      </p:sp>
      <p:sp>
        <p:nvSpPr>
          <p:cNvPr id="15" name="Shape 10"/>
          <p:cNvSpPr/>
          <p:nvPr/>
        </p:nvSpPr>
        <p:spPr>
          <a:xfrm>
            <a:off x="810697" y="5833586"/>
            <a:ext cx="521137" cy="521137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81670" y="5939671"/>
            <a:ext cx="179070" cy="308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2"/>
              </a:lnSpc>
              <a:buNone/>
            </a:pPr>
            <a:r>
              <a:rPr lang="en-US" sz="243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432" dirty="0"/>
          </a:p>
        </p:txBody>
      </p:sp>
      <p:sp>
        <p:nvSpPr>
          <p:cNvPr id="17" name="Text 12"/>
          <p:cNvSpPr/>
          <p:nvPr/>
        </p:nvSpPr>
        <p:spPr>
          <a:xfrm>
            <a:off x="1563410" y="5833586"/>
            <a:ext cx="2573893" cy="321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33"/>
              </a:lnSpc>
              <a:buNone/>
            </a:pPr>
            <a:r>
              <a:rPr lang="en-US" sz="202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Debugging</a:t>
            </a:r>
            <a:endParaRPr lang="en-US" sz="2027" dirty="0"/>
          </a:p>
        </p:txBody>
      </p:sp>
      <p:sp>
        <p:nvSpPr>
          <p:cNvPr id="18" name="Text 13"/>
          <p:cNvSpPr/>
          <p:nvPr/>
        </p:nvSpPr>
        <p:spPr>
          <a:xfrm>
            <a:off x="1563410" y="6294239"/>
            <a:ext cx="6769894" cy="1111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9"/>
              </a:lnSpc>
              <a:buNone/>
            </a:pPr>
            <a:r>
              <a:rPr lang="en-US" sz="182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Prop type validation can help identify potential issues during development, making it easier to debug errors and improve code quality.</a:t>
            </a:r>
            <a:endParaRPr lang="en-US" sz="1824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227" y="2602706"/>
            <a:ext cx="4903827" cy="30240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15697" y="661154"/>
            <a:ext cx="5179457" cy="647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98"/>
              </a:lnSpc>
              <a:buNone/>
            </a:pPr>
            <a:r>
              <a:rPr lang="en-US" sz="407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Props - Set 1</a:t>
            </a:r>
            <a:endParaRPr lang="en-US" sz="4078" dirty="0"/>
          </a:p>
        </p:txBody>
      </p:sp>
      <p:sp>
        <p:nvSpPr>
          <p:cNvPr id="7" name="Shape 2"/>
          <p:cNvSpPr/>
          <p:nvPr/>
        </p:nvSpPr>
        <p:spPr>
          <a:xfrm>
            <a:off x="815697" y="1658064"/>
            <a:ext cx="7512606" cy="1690449"/>
          </a:xfrm>
          <a:prstGeom prst="roundRect">
            <a:avLst>
              <a:gd name="adj" fmla="val 57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056323" y="1898690"/>
            <a:ext cx="2589728" cy="323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9"/>
              </a:lnSpc>
              <a:buNone/>
            </a:pPr>
            <a:r>
              <a:rPr lang="en-US" sz="203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Basic Props</a:t>
            </a:r>
            <a:endParaRPr lang="en-US" sz="2039" dirty="0"/>
          </a:p>
        </p:txBody>
      </p:sp>
      <p:sp>
        <p:nvSpPr>
          <p:cNvPr id="9" name="Text 4"/>
          <p:cNvSpPr/>
          <p:nvPr/>
        </p:nvSpPr>
        <p:spPr>
          <a:xfrm>
            <a:off x="1056323" y="2362081"/>
            <a:ext cx="7031355" cy="745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36"/>
              </a:lnSpc>
              <a:buNone/>
            </a:pPr>
            <a:r>
              <a:rPr lang="en-US" sz="183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Simple data like strings, numbers, booleans, and arrays can be passed as props, providing dynamic values to components.</a:t>
            </a:r>
            <a:endParaRPr lang="en-US" sz="1835" dirty="0"/>
          </a:p>
        </p:txBody>
      </p:sp>
      <p:sp>
        <p:nvSpPr>
          <p:cNvPr id="10" name="Shape 5"/>
          <p:cNvSpPr/>
          <p:nvPr/>
        </p:nvSpPr>
        <p:spPr>
          <a:xfrm>
            <a:off x="815697" y="3581519"/>
            <a:ext cx="7512606" cy="2063353"/>
          </a:xfrm>
          <a:prstGeom prst="roundRect">
            <a:avLst>
              <a:gd name="adj" fmla="val 47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56323" y="3822144"/>
            <a:ext cx="2589728" cy="323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9"/>
              </a:lnSpc>
              <a:buNone/>
            </a:pPr>
            <a:r>
              <a:rPr lang="en-US" sz="203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Object Props</a:t>
            </a:r>
            <a:endParaRPr lang="en-US" sz="2039" dirty="0"/>
          </a:p>
        </p:txBody>
      </p:sp>
      <p:sp>
        <p:nvSpPr>
          <p:cNvPr id="12" name="Text 7"/>
          <p:cNvSpPr/>
          <p:nvPr/>
        </p:nvSpPr>
        <p:spPr>
          <a:xfrm>
            <a:off x="1056323" y="4285536"/>
            <a:ext cx="7031355" cy="11187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36"/>
              </a:lnSpc>
              <a:buNone/>
            </a:pPr>
            <a:r>
              <a:rPr lang="en-US" sz="183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Complex data structures like objects can be passed as props, enabling the transfer of multiple related values. This allows components to access and use data in a structured way.</a:t>
            </a:r>
            <a:endParaRPr lang="en-US" sz="1835" dirty="0"/>
          </a:p>
        </p:txBody>
      </p:sp>
      <p:sp>
        <p:nvSpPr>
          <p:cNvPr id="13" name="Shape 8"/>
          <p:cNvSpPr/>
          <p:nvPr/>
        </p:nvSpPr>
        <p:spPr>
          <a:xfrm>
            <a:off x="815697" y="5877878"/>
            <a:ext cx="7512606" cy="1690449"/>
          </a:xfrm>
          <a:prstGeom prst="roundRect">
            <a:avLst>
              <a:gd name="adj" fmla="val 579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1056323" y="6118503"/>
            <a:ext cx="2589728" cy="323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9"/>
              </a:lnSpc>
              <a:buNone/>
            </a:pPr>
            <a:r>
              <a:rPr lang="en-US" sz="203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Function Props</a:t>
            </a:r>
            <a:endParaRPr lang="en-US" sz="2039" dirty="0"/>
          </a:p>
        </p:txBody>
      </p:sp>
      <p:sp>
        <p:nvSpPr>
          <p:cNvPr id="15" name="Text 10"/>
          <p:cNvSpPr/>
          <p:nvPr/>
        </p:nvSpPr>
        <p:spPr>
          <a:xfrm>
            <a:off x="1056323" y="6581894"/>
            <a:ext cx="7031355" cy="745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36"/>
              </a:lnSpc>
              <a:buNone/>
            </a:pPr>
            <a:r>
              <a:rPr lang="en-US" sz="183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Methods can be passed as props, allowing for communication and interaction between parent and child components.</a:t>
            </a:r>
            <a:endParaRPr lang="en-US" sz="1835" dirty="0"/>
          </a:p>
        </p:txBody>
      </p:sp>
      <p:pic>
        <p:nvPicPr>
          <p:cNvPr id="1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633782"/>
            <a:ext cx="4869061" cy="29620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901184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Props - Set 2</a:t>
            </a:r>
            <a:endParaRPr lang="en-US" sz="4320" dirty="0"/>
          </a:p>
        </p:txBody>
      </p:sp>
      <p:sp>
        <p:nvSpPr>
          <p:cNvPr id="7" name="Shape 2"/>
          <p:cNvSpPr/>
          <p:nvPr/>
        </p:nvSpPr>
        <p:spPr>
          <a:xfrm>
            <a:off x="6350437" y="1957268"/>
            <a:ext cx="7415927" cy="5371148"/>
          </a:xfrm>
          <a:prstGeom prst="roundRect">
            <a:avLst>
              <a:gd name="adj" fmla="val 193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365677" y="197250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612493" y="212824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Prop Type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10309027" y="212824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Description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6365677" y="2679025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612493" y="283475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String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10309027" y="283475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Text values</a:t>
            </a:r>
            <a:endParaRPr lang="en-US" sz="1944" dirty="0"/>
          </a:p>
        </p:txBody>
      </p:sp>
      <p:sp>
        <p:nvSpPr>
          <p:cNvPr id="14" name="Shape 9"/>
          <p:cNvSpPr/>
          <p:nvPr/>
        </p:nvSpPr>
        <p:spPr>
          <a:xfrm>
            <a:off x="6365677" y="338554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612493" y="354127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Number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10309027" y="354127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Numerical values</a:t>
            </a:r>
            <a:endParaRPr lang="en-US" sz="1944" dirty="0"/>
          </a:p>
        </p:txBody>
      </p:sp>
      <p:sp>
        <p:nvSpPr>
          <p:cNvPr id="17" name="Shape 12"/>
          <p:cNvSpPr/>
          <p:nvPr/>
        </p:nvSpPr>
        <p:spPr>
          <a:xfrm>
            <a:off x="6365677" y="4092059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6612493" y="424779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Boolean</a:t>
            </a:r>
            <a:endParaRPr lang="en-US" sz="1944" dirty="0"/>
          </a:p>
        </p:txBody>
      </p:sp>
      <p:sp>
        <p:nvSpPr>
          <p:cNvPr id="19" name="Text 14"/>
          <p:cNvSpPr/>
          <p:nvPr/>
        </p:nvSpPr>
        <p:spPr>
          <a:xfrm>
            <a:off x="10309027" y="424779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True or false values</a:t>
            </a:r>
            <a:endParaRPr lang="en-US" sz="1944" dirty="0"/>
          </a:p>
        </p:txBody>
      </p:sp>
      <p:sp>
        <p:nvSpPr>
          <p:cNvPr id="20" name="Shape 15"/>
          <p:cNvSpPr/>
          <p:nvPr/>
        </p:nvSpPr>
        <p:spPr>
          <a:xfrm>
            <a:off x="6365677" y="479857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6612493" y="495431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Array</a:t>
            </a:r>
            <a:endParaRPr lang="en-US" sz="1944" dirty="0"/>
          </a:p>
        </p:txBody>
      </p:sp>
      <p:sp>
        <p:nvSpPr>
          <p:cNvPr id="22" name="Text 17"/>
          <p:cNvSpPr/>
          <p:nvPr/>
        </p:nvSpPr>
        <p:spPr>
          <a:xfrm>
            <a:off x="10309027" y="495431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Collections of values</a:t>
            </a:r>
            <a:endParaRPr lang="en-US" sz="1944" dirty="0"/>
          </a:p>
        </p:txBody>
      </p:sp>
      <p:sp>
        <p:nvSpPr>
          <p:cNvPr id="23" name="Shape 18"/>
          <p:cNvSpPr/>
          <p:nvPr/>
        </p:nvSpPr>
        <p:spPr>
          <a:xfrm>
            <a:off x="6365677" y="5505093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19"/>
          <p:cNvSpPr/>
          <p:nvPr/>
        </p:nvSpPr>
        <p:spPr>
          <a:xfrm>
            <a:off x="6612493" y="5660827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Object</a:t>
            </a:r>
            <a:endParaRPr lang="en-US" sz="1944" dirty="0"/>
          </a:p>
        </p:txBody>
      </p:sp>
      <p:sp>
        <p:nvSpPr>
          <p:cNvPr id="25" name="Text 20"/>
          <p:cNvSpPr/>
          <p:nvPr/>
        </p:nvSpPr>
        <p:spPr>
          <a:xfrm>
            <a:off x="10309027" y="5660827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Data structures containing key-value pairs</a:t>
            </a:r>
            <a:endParaRPr lang="en-US" sz="1944" dirty="0"/>
          </a:p>
        </p:txBody>
      </p:sp>
      <p:sp>
        <p:nvSpPr>
          <p:cNvPr id="26" name="Shape 21"/>
          <p:cNvSpPr/>
          <p:nvPr/>
        </p:nvSpPr>
        <p:spPr>
          <a:xfrm>
            <a:off x="6365677" y="660665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2"/>
          <p:cNvSpPr/>
          <p:nvPr/>
        </p:nvSpPr>
        <p:spPr>
          <a:xfrm>
            <a:off x="6612493" y="676239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Function</a:t>
            </a:r>
            <a:endParaRPr lang="en-US" sz="1944" dirty="0"/>
          </a:p>
        </p:txBody>
      </p:sp>
      <p:sp>
        <p:nvSpPr>
          <p:cNvPr id="28" name="Text 23"/>
          <p:cNvSpPr/>
          <p:nvPr/>
        </p:nvSpPr>
        <p:spPr>
          <a:xfrm>
            <a:off x="10309027" y="676239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Reusable code blocks</a:t>
            </a:r>
            <a:endParaRPr lang="en-US" sz="1944" dirty="0"/>
          </a:p>
        </p:txBody>
      </p:sp>
      <p:pic>
        <p:nvPicPr>
          <p:cNvPr id="2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559" y="2376488"/>
            <a:ext cx="4917162" cy="34766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6885" y="895469"/>
            <a:ext cx="5980748" cy="632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80"/>
              </a:lnSpc>
              <a:buNone/>
            </a:pPr>
            <a:r>
              <a:rPr lang="en-US" sz="398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Unidirectional Data Flow</a:t>
            </a:r>
            <a:endParaRPr lang="en-US" sz="3984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85" y="1869400"/>
            <a:ext cx="1138476" cy="182153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276832" y="2097048"/>
            <a:ext cx="2529959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0"/>
              </a:lnSpc>
              <a:buNone/>
            </a:pPr>
            <a:r>
              <a:rPr lang="en-US" sz="19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Flow</a:t>
            </a:r>
            <a:endParaRPr lang="en-US" sz="1992" dirty="0"/>
          </a:p>
        </p:txBody>
      </p:sp>
      <p:sp>
        <p:nvSpPr>
          <p:cNvPr id="9" name="Text 3"/>
          <p:cNvSpPr/>
          <p:nvPr/>
        </p:nvSpPr>
        <p:spPr>
          <a:xfrm>
            <a:off x="2276832" y="2549843"/>
            <a:ext cx="6070282" cy="72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69"/>
              </a:lnSpc>
              <a:buNone/>
            </a:pPr>
            <a:r>
              <a:rPr lang="en-US" sz="179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Data flows in one direction, from parent to child components. This creates a predictable and maintainable architecture.</a:t>
            </a:r>
            <a:endParaRPr lang="en-US" sz="1793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85" y="3690938"/>
            <a:ext cx="1138476" cy="182153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276832" y="3918585"/>
            <a:ext cx="2529959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0"/>
              </a:lnSpc>
              <a:buNone/>
            </a:pPr>
            <a:r>
              <a:rPr lang="en-US" sz="19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State Updates</a:t>
            </a:r>
            <a:endParaRPr lang="en-US" sz="1992" dirty="0"/>
          </a:p>
        </p:txBody>
      </p:sp>
      <p:sp>
        <p:nvSpPr>
          <p:cNvPr id="12" name="Text 5"/>
          <p:cNvSpPr/>
          <p:nvPr/>
        </p:nvSpPr>
        <p:spPr>
          <a:xfrm>
            <a:off x="2276832" y="4371380"/>
            <a:ext cx="6070282" cy="72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69"/>
              </a:lnSpc>
              <a:buNone/>
            </a:pPr>
            <a:r>
              <a:rPr lang="en-US" sz="179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Parent components manage state. Child components receive updates through props, triggered by state changes in the parent.</a:t>
            </a:r>
            <a:endParaRPr lang="en-US" sz="1793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85" y="5512475"/>
            <a:ext cx="1138476" cy="182153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276832" y="5740122"/>
            <a:ext cx="2946202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0"/>
              </a:lnSpc>
              <a:buNone/>
            </a:pPr>
            <a:r>
              <a:rPr lang="en-US" sz="19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Controlled Components</a:t>
            </a:r>
            <a:endParaRPr lang="en-US" sz="1992" dirty="0"/>
          </a:p>
        </p:txBody>
      </p:sp>
      <p:sp>
        <p:nvSpPr>
          <p:cNvPr id="15" name="Text 7"/>
          <p:cNvSpPr/>
          <p:nvPr/>
        </p:nvSpPr>
        <p:spPr>
          <a:xfrm>
            <a:off x="2276832" y="6192917"/>
            <a:ext cx="6070282" cy="72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69"/>
              </a:lnSpc>
              <a:buNone/>
            </a:pPr>
            <a:r>
              <a:rPr lang="en-US" sz="179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Unidirectional data flow ensures that UI elements are controlled by the parent component, preventing inconsistent data.</a:t>
            </a:r>
            <a:endParaRPr lang="en-US" sz="1793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362" y="1599962"/>
            <a:ext cx="5029676" cy="50296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9604" y="794385"/>
            <a:ext cx="5267920" cy="507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97"/>
              </a:lnSpc>
              <a:buNone/>
            </a:pPr>
            <a:r>
              <a:rPr lang="en-US" sz="3198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Handling User Interactions</a:t>
            </a:r>
            <a:endParaRPr lang="en-US" sz="3198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04" y="1576030"/>
            <a:ext cx="456843" cy="45684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39604" y="2215515"/>
            <a:ext cx="2030492" cy="253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99"/>
              </a:lnSpc>
              <a:buNone/>
            </a:pPr>
            <a:r>
              <a:rPr lang="en-US" sz="159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Event Handling</a:t>
            </a:r>
            <a:endParaRPr lang="en-US" sz="1599" dirty="0"/>
          </a:p>
        </p:txBody>
      </p:sp>
      <p:sp>
        <p:nvSpPr>
          <p:cNvPr id="9" name="Text 3"/>
          <p:cNvSpPr/>
          <p:nvPr/>
        </p:nvSpPr>
        <p:spPr>
          <a:xfrm>
            <a:off x="639604" y="2578775"/>
            <a:ext cx="7864793" cy="584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2"/>
              </a:lnSpc>
              <a:buNone/>
            </a:pPr>
            <a:r>
              <a:rPr lang="en-US" sz="143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React provides built-in mechanisms for handling user events like clicks, mouse movements, and keyboard input. These events can trigger methods and modify component state.</a:t>
            </a:r>
            <a:endParaRPr lang="en-US" sz="1439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04" y="3711773"/>
            <a:ext cx="456843" cy="45684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39604" y="4351258"/>
            <a:ext cx="2030492" cy="253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99"/>
              </a:lnSpc>
              <a:buNone/>
            </a:pPr>
            <a:r>
              <a:rPr lang="en-US" sz="159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Forms</a:t>
            </a:r>
            <a:endParaRPr lang="en-US" sz="1599" dirty="0"/>
          </a:p>
        </p:txBody>
      </p:sp>
      <p:sp>
        <p:nvSpPr>
          <p:cNvPr id="12" name="Text 5"/>
          <p:cNvSpPr/>
          <p:nvPr/>
        </p:nvSpPr>
        <p:spPr>
          <a:xfrm>
            <a:off x="639604" y="4714518"/>
            <a:ext cx="7864793" cy="584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2"/>
              </a:lnSpc>
              <a:buNone/>
            </a:pPr>
            <a:r>
              <a:rPr lang="en-US" sz="143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Methods are used to process form data, validate inputs, and submit information. This enables user interaction and data management.</a:t>
            </a:r>
            <a:endParaRPr lang="en-US" sz="1439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04" y="5847517"/>
            <a:ext cx="456843" cy="45684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39604" y="6487001"/>
            <a:ext cx="2030492" cy="253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99"/>
              </a:lnSpc>
              <a:buNone/>
            </a:pPr>
            <a:r>
              <a:rPr lang="en-US" sz="1599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State Updates</a:t>
            </a:r>
            <a:endParaRPr lang="en-US" sz="1599" dirty="0"/>
          </a:p>
        </p:txBody>
      </p:sp>
      <p:sp>
        <p:nvSpPr>
          <p:cNvPr id="15" name="Text 7"/>
          <p:cNvSpPr/>
          <p:nvPr/>
        </p:nvSpPr>
        <p:spPr>
          <a:xfrm>
            <a:off x="639604" y="6850261"/>
            <a:ext cx="7864793" cy="584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02"/>
              </a:lnSpc>
              <a:buNone/>
            </a:pPr>
            <a:r>
              <a:rPr lang="en-US" sz="143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 interactions can trigger state updates, leading to changes in the UI and data flow within the application. This creates a responsive user experience.</a:t>
            </a:r>
            <a:endParaRPr lang="en-US" sz="1439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558" y="2649141"/>
            <a:ext cx="4947166" cy="2931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4975" y="1112044"/>
            <a:ext cx="4793933" cy="599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18"/>
              </a:lnSpc>
              <a:buNone/>
            </a:pPr>
            <a:r>
              <a:rPr lang="en-US" sz="377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Lifecycle Methods</a:t>
            </a:r>
            <a:endParaRPr lang="en-US" sz="3775" dirty="0"/>
          </a:p>
        </p:txBody>
      </p:sp>
      <p:sp>
        <p:nvSpPr>
          <p:cNvPr id="7" name="Shape 2"/>
          <p:cNvSpPr/>
          <p:nvPr/>
        </p:nvSpPr>
        <p:spPr>
          <a:xfrm>
            <a:off x="1065014" y="2034659"/>
            <a:ext cx="26908" cy="5082897"/>
          </a:xfrm>
          <a:prstGeom prst="roundRect">
            <a:avLst>
              <a:gd name="adj" fmla="val 336723"/>
            </a:avLst>
          </a:prstGeom>
          <a:solidFill>
            <a:srgbClr val="6D4562"/>
          </a:solidFill>
          <a:ln/>
        </p:spPr>
      </p:sp>
      <p:sp>
        <p:nvSpPr>
          <p:cNvPr id="8" name="Shape 3"/>
          <p:cNvSpPr/>
          <p:nvPr/>
        </p:nvSpPr>
        <p:spPr>
          <a:xfrm>
            <a:off x="1321117" y="2506504"/>
            <a:ext cx="754975" cy="26908"/>
          </a:xfrm>
          <a:prstGeom prst="roundRect">
            <a:avLst>
              <a:gd name="adj" fmla="val 336723"/>
            </a:avLst>
          </a:prstGeom>
          <a:solidFill>
            <a:srgbClr val="6D4562"/>
          </a:solidFill>
          <a:ln/>
        </p:spPr>
      </p:sp>
      <p:sp>
        <p:nvSpPr>
          <p:cNvPr id="9" name="Shape 4"/>
          <p:cNvSpPr/>
          <p:nvPr/>
        </p:nvSpPr>
        <p:spPr>
          <a:xfrm>
            <a:off x="835819" y="2277308"/>
            <a:ext cx="485299" cy="485299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024652" y="2376130"/>
            <a:ext cx="107633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5"/>
              </a:lnSpc>
              <a:buNone/>
            </a:pPr>
            <a:r>
              <a:rPr lang="en-US" sz="226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265" dirty="0"/>
          </a:p>
        </p:txBody>
      </p:sp>
      <p:sp>
        <p:nvSpPr>
          <p:cNvPr id="11" name="Text 6"/>
          <p:cNvSpPr/>
          <p:nvPr/>
        </p:nvSpPr>
        <p:spPr>
          <a:xfrm>
            <a:off x="2264926" y="2250281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9"/>
              </a:lnSpc>
              <a:buNone/>
            </a:pPr>
            <a:r>
              <a:rPr lang="en-US" sz="18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Mounting</a:t>
            </a:r>
            <a:endParaRPr lang="en-US" sz="1887" dirty="0"/>
          </a:p>
        </p:txBody>
      </p:sp>
      <p:sp>
        <p:nvSpPr>
          <p:cNvPr id="12" name="Text 7"/>
          <p:cNvSpPr/>
          <p:nvPr/>
        </p:nvSpPr>
        <p:spPr>
          <a:xfrm>
            <a:off x="2264926" y="2679263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16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Methods triggered when a component is first rendered and added to the DOM. This allows for initialization and setup.</a:t>
            </a:r>
            <a:endParaRPr lang="en-US" sz="1699" dirty="0"/>
          </a:p>
        </p:txBody>
      </p:sp>
      <p:sp>
        <p:nvSpPr>
          <p:cNvPr id="13" name="Shape 8"/>
          <p:cNvSpPr/>
          <p:nvPr/>
        </p:nvSpPr>
        <p:spPr>
          <a:xfrm>
            <a:off x="1321117" y="4272677"/>
            <a:ext cx="754975" cy="26908"/>
          </a:xfrm>
          <a:prstGeom prst="roundRect">
            <a:avLst>
              <a:gd name="adj" fmla="val 336723"/>
            </a:avLst>
          </a:prstGeom>
          <a:solidFill>
            <a:srgbClr val="6D4562"/>
          </a:solidFill>
          <a:ln/>
        </p:spPr>
      </p:sp>
      <p:sp>
        <p:nvSpPr>
          <p:cNvPr id="14" name="Shape 9"/>
          <p:cNvSpPr/>
          <p:nvPr/>
        </p:nvSpPr>
        <p:spPr>
          <a:xfrm>
            <a:off x="835819" y="4043482"/>
            <a:ext cx="485299" cy="485299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994291" y="4142303"/>
            <a:ext cx="168235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5"/>
              </a:lnSpc>
              <a:buNone/>
            </a:pPr>
            <a:r>
              <a:rPr lang="en-US" sz="226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265" dirty="0"/>
          </a:p>
        </p:txBody>
      </p:sp>
      <p:sp>
        <p:nvSpPr>
          <p:cNvPr id="16" name="Text 11"/>
          <p:cNvSpPr/>
          <p:nvPr/>
        </p:nvSpPr>
        <p:spPr>
          <a:xfrm>
            <a:off x="2264926" y="4016454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9"/>
              </a:lnSpc>
              <a:buNone/>
            </a:pPr>
            <a:r>
              <a:rPr lang="en-US" sz="18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Updating</a:t>
            </a:r>
            <a:endParaRPr lang="en-US" sz="1887" dirty="0"/>
          </a:p>
        </p:txBody>
      </p:sp>
      <p:sp>
        <p:nvSpPr>
          <p:cNvPr id="17" name="Text 12"/>
          <p:cNvSpPr/>
          <p:nvPr/>
        </p:nvSpPr>
        <p:spPr>
          <a:xfrm>
            <a:off x="2264926" y="4445437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16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Methods triggered when a component's state or props change. This allows for updating the UI or performing actions based on new data.</a:t>
            </a:r>
            <a:endParaRPr lang="en-US" sz="1699" dirty="0"/>
          </a:p>
        </p:txBody>
      </p:sp>
      <p:sp>
        <p:nvSpPr>
          <p:cNvPr id="18" name="Shape 13"/>
          <p:cNvSpPr/>
          <p:nvPr/>
        </p:nvSpPr>
        <p:spPr>
          <a:xfrm>
            <a:off x="1321117" y="6038850"/>
            <a:ext cx="754975" cy="26908"/>
          </a:xfrm>
          <a:prstGeom prst="roundRect">
            <a:avLst>
              <a:gd name="adj" fmla="val 336723"/>
            </a:avLst>
          </a:prstGeom>
          <a:solidFill>
            <a:srgbClr val="6D4562"/>
          </a:solidFill>
          <a:ln/>
        </p:spPr>
      </p:sp>
      <p:sp>
        <p:nvSpPr>
          <p:cNvPr id="19" name="Shape 14"/>
          <p:cNvSpPr/>
          <p:nvPr/>
        </p:nvSpPr>
        <p:spPr>
          <a:xfrm>
            <a:off x="835819" y="5809655"/>
            <a:ext cx="485299" cy="485299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995005" y="5908477"/>
            <a:ext cx="166807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5"/>
              </a:lnSpc>
              <a:buNone/>
            </a:pPr>
            <a:r>
              <a:rPr lang="en-US" sz="226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265" dirty="0"/>
          </a:p>
        </p:txBody>
      </p:sp>
      <p:sp>
        <p:nvSpPr>
          <p:cNvPr id="21" name="Text 16"/>
          <p:cNvSpPr/>
          <p:nvPr/>
        </p:nvSpPr>
        <p:spPr>
          <a:xfrm>
            <a:off x="2264926" y="5782628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9"/>
              </a:lnSpc>
              <a:buNone/>
            </a:pPr>
            <a:r>
              <a:rPr lang="en-US" sz="18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Unmounting</a:t>
            </a:r>
            <a:endParaRPr lang="en-US" sz="1887" dirty="0"/>
          </a:p>
        </p:txBody>
      </p:sp>
      <p:sp>
        <p:nvSpPr>
          <p:cNvPr id="22" name="Text 17"/>
          <p:cNvSpPr/>
          <p:nvPr/>
        </p:nvSpPr>
        <p:spPr>
          <a:xfrm>
            <a:off x="2264926" y="6211610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16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Methods triggered when a component is removed from the DOM. This allows for cleanup tasks and resource management.</a:t>
            </a:r>
            <a:endParaRPr lang="en-US" sz="1699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979051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State Management</a:t>
            </a:r>
            <a:endParaRPr lang="en-US" sz="432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6" y="2158603"/>
            <a:ext cx="3749040" cy="23170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21356" y="478428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useState Hook</a:t>
            </a:r>
            <a:endParaRPr lang="en-US" sz="2160" dirty="0"/>
          </a:p>
        </p:txBody>
      </p:sp>
      <p:sp>
        <p:nvSpPr>
          <p:cNvPr id="7" name="Text 3"/>
          <p:cNvSpPr/>
          <p:nvPr/>
        </p:nvSpPr>
        <p:spPr>
          <a:xfrm>
            <a:off x="1321356" y="5275302"/>
            <a:ext cx="3749040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useState hook allows components to manage their own local state. This enables independent state management within components.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80" y="2158603"/>
            <a:ext cx="3749040" cy="23170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40680" y="478428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useReducer Hook</a:t>
            </a:r>
            <a:endParaRPr lang="en-US" sz="2160" dirty="0"/>
          </a:p>
        </p:txBody>
      </p:sp>
      <p:sp>
        <p:nvSpPr>
          <p:cNvPr id="10" name="Text 5"/>
          <p:cNvSpPr/>
          <p:nvPr/>
        </p:nvSpPr>
        <p:spPr>
          <a:xfrm>
            <a:off x="5440680" y="5275302"/>
            <a:ext cx="374904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useReducer hook provides a more structured way to manage state, especially when dealing with complex state transitions.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004" y="2158603"/>
            <a:ext cx="3749040" cy="23170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60004" y="478428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Context API</a:t>
            </a:r>
            <a:endParaRPr lang="en-US" sz="2160" dirty="0"/>
          </a:p>
        </p:txBody>
      </p:sp>
      <p:sp>
        <p:nvSpPr>
          <p:cNvPr id="13" name="Text 7"/>
          <p:cNvSpPr/>
          <p:nvPr/>
        </p:nvSpPr>
        <p:spPr>
          <a:xfrm>
            <a:off x="9560004" y="5275302"/>
            <a:ext cx="374904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Context API allows sharing state across multiple components, simplifying state management in complex applications.</a:t>
            </a:r>
            <a:endParaRPr lang="en-US" sz="1944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2024-07-19T10:11:34Z</dcterms:created>
  <dcterms:modified xsi:type="dcterms:W3CDTF">2024-07-19T10:11:34Z</dcterms:modified>
</cp:coreProperties>
</file>